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B17E18-2E3F-4B3A-BDC2-58A87CD77DC3}"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519A66-1C11-49B2-AD0D-B63B5FF91EB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B17E18-2E3F-4B3A-BDC2-58A87CD77DC3}"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519A66-1C11-49B2-AD0D-B63B5FF91EB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B17E18-2E3F-4B3A-BDC2-58A87CD77DC3}"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519A66-1C11-49B2-AD0D-B63B5FF91EB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B17E18-2E3F-4B3A-BDC2-58A87CD77DC3}"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519A66-1C11-49B2-AD0D-B63B5FF91EB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B17E18-2E3F-4B3A-BDC2-58A87CD77DC3}" type="datetimeFigureOut">
              <a:rPr lang="en-US" smtClean="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519A66-1C11-49B2-AD0D-B63B5FF91EB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B17E18-2E3F-4B3A-BDC2-58A87CD77DC3}" type="datetimeFigureOut">
              <a:rPr lang="en-US" smtClean="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519A66-1C11-49B2-AD0D-B63B5FF91EB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B17E18-2E3F-4B3A-BDC2-58A87CD77DC3}" type="datetimeFigureOut">
              <a:rPr lang="en-US" smtClean="0"/>
              <a:t>5/10/2020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F519A66-1C11-49B2-AD0D-B63B5FF91EB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B17E18-2E3F-4B3A-BDC2-58A87CD77DC3}" type="datetimeFigureOut">
              <a:rPr lang="en-US" smtClean="0"/>
              <a:t>5/10/2020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F519A66-1C11-49B2-AD0D-B63B5FF91EB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B17E18-2E3F-4B3A-BDC2-58A87CD77DC3}" type="datetimeFigureOut">
              <a:rPr lang="en-US" smtClean="0"/>
              <a:t>5/10/2020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F519A66-1C11-49B2-AD0D-B63B5FF91EB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B17E18-2E3F-4B3A-BDC2-58A87CD77DC3}" type="datetimeFigureOut">
              <a:rPr lang="en-US" smtClean="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519A66-1C11-49B2-AD0D-B63B5FF91EB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B17E18-2E3F-4B3A-BDC2-58A87CD77DC3}" type="datetimeFigureOut">
              <a:rPr lang="en-US" smtClean="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519A66-1C11-49B2-AD0D-B63B5FF91EB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B17E18-2E3F-4B3A-BDC2-58A87CD77DC3}" type="datetimeFigureOut">
              <a:rPr lang="en-US" smtClean="0"/>
              <a:t>5/10/2020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19A66-1C11-49B2-AD0D-B63B5FF91EB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2060"/>
                </a:solidFill>
              </a:rPr>
              <a:t>The Pot Of Gold </a:t>
            </a:r>
            <a:r>
              <a:rPr lang="en-US" dirty="0" smtClean="0"/>
              <a:t/>
            </a:r>
            <a:br>
              <a:rPr lang="en-US" dirty="0" smtClean="0"/>
            </a:br>
            <a:r>
              <a:rPr lang="en-US" dirty="0" smtClean="0"/>
              <a:t>-Plautus.</a:t>
            </a:r>
            <a:endParaRPr lang="en-US" dirty="0"/>
          </a:p>
        </p:txBody>
      </p:sp>
      <p:sp>
        <p:nvSpPr>
          <p:cNvPr id="3" name="Subtitle 2"/>
          <p:cNvSpPr>
            <a:spLocks noGrp="1"/>
          </p:cNvSpPr>
          <p:nvPr>
            <p:ph type="subTitle" idx="1"/>
          </p:nvPr>
        </p:nvSpPr>
        <p:spPr/>
        <p:txBody>
          <a:bodyPr>
            <a:normAutofit/>
          </a:bodyPr>
          <a:lstStyle/>
          <a:p>
            <a:r>
              <a:rPr lang="en-US" sz="4000" b="1" dirty="0" smtClean="0">
                <a:solidFill>
                  <a:srgbClr val="7030A0"/>
                </a:solidFill>
              </a:rPr>
              <a:t>Characterization.</a:t>
            </a:r>
            <a:endParaRPr lang="en-US" sz="4000" b="1" dirty="0">
              <a:solidFill>
                <a:srgbClr val="7030A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304800"/>
          </a:xfrm>
        </p:spPr>
        <p:txBody>
          <a:bodyPr>
            <a:normAutofit fontScale="90000"/>
          </a:bodyPr>
          <a:lstStyle/>
          <a:p>
            <a:endParaRPr lang="en-US" dirty="0"/>
          </a:p>
        </p:txBody>
      </p:sp>
      <p:sp>
        <p:nvSpPr>
          <p:cNvPr id="3" name="Content Placeholder 2"/>
          <p:cNvSpPr>
            <a:spLocks noGrp="1"/>
          </p:cNvSpPr>
          <p:nvPr>
            <p:ph idx="1"/>
          </p:nvPr>
        </p:nvSpPr>
        <p:spPr>
          <a:xfrm>
            <a:off x="-304800" y="0"/>
            <a:ext cx="9448800" cy="6858000"/>
          </a:xfrm>
        </p:spPr>
        <p:txBody>
          <a:bodyPr>
            <a:noAutofit/>
          </a:bodyPr>
          <a:lstStyle/>
          <a:p>
            <a:r>
              <a:rPr lang="en-US" sz="2000" b="1" dirty="0">
                <a:solidFill>
                  <a:srgbClr val="00B050"/>
                </a:solidFill>
              </a:rPr>
              <a:t>Stock Characters</a:t>
            </a:r>
            <a:endParaRPr lang="en-US" sz="2000" dirty="0">
              <a:solidFill>
                <a:srgbClr val="00B050"/>
              </a:solidFill>
            </a:endParaRPr>
          </a:p>
          <a:p>
            <a:pPr algn="just"/>
            <a:r>
              <a:rPr lang="en-US" sz="1800" dirty="0"/>
              <a:t>Comic drama has always used stock characters. A stock character is a character which </a:t>
            </a:r>
            <a:r>
              <a:rPr lang="en-US" sz="1800" dirty="0" smtClean="0"/>
              <a:t>is a </a:t>
            </a:r>
            <a:r>
              <a:rPr lang="en-US" sz="1800" dirty="0"/>
              <a:t>common social stereotype. They are most commonly used to add to the </a:t>
            </a:r>
            <a:r>
              <a:rPr lang="en-US" sz="1800" dirty="0" smtClean="0"/>
              <a:t>comic elements </a:t>
            </a:r>
            <a:r>
              <a:rPr lang="en-US" sz="1800" dirty="0"/>
              <a:t>of the play. However, some playwrights have used stock characters to </a:t>
            </a:r>
            <a:r>
              <a:rPr lang="en-US" sz="1800" dirty="0" smtClean="0"/>
              <a:t>serve other </a:t>
            </a:r>
            <a:r>
              <a:rPr lang="en-US" sz="1800" dirty="0"/>
              <a:t>purposes too, such as to further the action of the play or act as foils to </a:t>
            </a:r>
            <a:r>
              <a:rPr lang="en-US" sz="1800" dirty="0" smtClean="0"/>
              <a:t>other characters</a:t>
            </a:r>
            <a:r>
              <a:rPr lang="en-US" sz="1800" dirty="0"/>
              <a:t>. Stock characters have typical names or qualities which represent a type, </a:t>
            </a:r>
            <a:r>
              <a:rPr lang="en-US" sz="1800" dirty="0" smtClean="0"/>
              <a:t>and this </a:t>
            </a:r>
            <a:r>
              <a:rPr lang="en-US" sz="1800" dirty="0"/>
              <a:t>makes it simple for the audience to recognise the character and place it in a </a:t>
            </a:r>
            <a:r>
              <a:rPr lang="en-US" sz="1800" dirty="0" smtClean="0"/>
              <a:t>certain context</a:t>
            </a:r>
            <a:r>
              <a:rPr lang="en-US" sz="1800" dirty="0"/>
              <a:t>. In Roman comedy, the miser, the intelligent servant and the braggart </a:t>
            </a:r>
            <a:r>
              <a:rPr lang="en-US" sz="1800" dirty="0" smtClean="0"/>
              <a:t>soldier are </a:t>
            </a:r>
            <a:r>
              <a:rPr lang="en-US" sz="1800" dirty="0"/>
              <a:t>common stock characters. Elizabethan comedy’s most common stock character is </a:t>
            </a:r>
            <a:r>
              <a:rPr lang="en-US" sz="1800" dirty="0" smtClean="0"/>
              <a:t>the Fool—</a:t>
            </a:r>
            <a:r>
              <a:rPr lang="en-US" sz="1800" dirty="0" err="1" smtClean="0"/>
              <a:t>Feste</a:t>
            </a:r>
            <a:r>
              <a:rPr lang="en-US" sz="1800" dirty="0"/>
              <a:t>, Touchstone and Bottom from Shakespeare’s plays being some examples</a:t>
            </a:r>
            <a:r>
              <a:rPr lang="en-US" sz="1800" dirty="0" smtClean="0"/>
              <a:t>. Yet</a:t>
            </a:r>
            <a:r>
              <a:rPr lang="en-US" sz="1800" dirty="0"/>
              <a:t>, like Plautus, Shakespeare also developed his stock characters into </a:t>
            </a:r>
            <a:r>
              <a:rPr lang="en-US" sz="1800" dirty="0" smtClean="0"/>
              <a:t>more than a flat characters.</a:t>
            </a:r>
            <a:r>
              <a:rPr lang="en-US" sz="1800" dirty="0"/>
              <a:t> He gave them sympathetic aspects which made them more complex </a:t>
            </a:r>
            <a:r>
              <a:rPr lang="en-US" sz="1800" dirty="0" smtClean="0"/>
              <a:t>and interesting. One </a:t>
            </a:r>
            <a:r>
              <a:rPr lang="en-US" sz="1800" dirty="0"/>
              <a:t>of the major theatrical devices that Plautus relies on to generate the comedy onstage is the presence of stock characters. Euclio as the old miser is a typical </a:t>
            </a:r>
            <a:r>
              <a:rPr lang="en-US" sz="1800" dirty="0" smtClean="0"/>
              <a:t>stock character </a:t>
            </a:r>
            <a:r>
              <a:rPr lang="en-US" sz="1800" dirty="0"/>
              <a:t>he uses as a protagonist. Plautus presents him in a genial light. Even </a:t>
            </a:r>
            <a:r>
              <a:rPr lang="en-US" sz="1800" dirty="0" smtClean="0"/>
              <a:t>though he </a:t>
            </a:r>
            <a:r>
              <a:rPr lang="en-US" sz="1800" dirty="0"/>
              <a:t>acts greedily, Plautus redeems him in the end when he learns a lesson and appears </a:t>
            </a:r>
            <a:r>
              <a:rPr lang="en-US" sz="1800" dirty="0" smtClean="0"/>
              <a:t>to be </a:t>
            </a:r>
            <a:r>
              <a:rPr lang="en-US" sz="1800" dirty="0"/>
              <a:t>just a good-hearted person who had been misguided by his greed. His first reaction </a:t>
            </a:r>
            <a:r>
              <a:rPr lang="en-US" sz="1800" dirty="0" smtClean="0"/>
              <a:t>to Megadorus</a:t>
            </a:r>
            <a:r>
              <a:rPr lang="en-US" sz="1800" dirty="0"/>
              <a:t>’ marriage proposal for his daughter is a suspicion that he may be after </a:t>
            </a:r>
            <a:r>
              <a:rPr lang="en-US" sz="1800" dirty="0" smtClean="0"/>
              <a:t>his gold</a:t>
            </a:r>
            <a:r>
              <a:rPr lang="en-US" sz="1800" dirty="0"/>
              <a:t>. Yet, being the miser he is, he gladly agrees when Megadorus not only does </a:t>
            </a:r>
            <a:r>
              <a:rPr lang="en-US" sz="1800" dirty="0" smtClean="0"/>
              <a:t>not demand </a:t>
            </a:r>
            <a:r>
              <a:rPr lang="en-US" sz="1800" dirty="0"/>
              <a:t>any dowry, but even offers to pay for the entire </a:t>
            </a:r>
            <a:r>
              <a:rPr lang="en-US" sz="1800" dirty="0" smtClean="0"/>
              <a:t>wedding The </a:t>
            </a:r>
            <a:r>
              <a:rPr lang="en-US" sz="1800" dirty="0"/>
              <a:t>old yet lusty bachelor is another stock character that Plautus uses. His </a:t>
            </a:r>
            <a:r>
              <a:rPr lang="en-US" sz="1800" dirty="0" smtClean="0"/>
              <a:t>Megadorus generates </a:t>
            </a:r>
            <a:r>
              <a:rPr lang="en-US" sz="1800" dirty="0"/>
              <a:t>much laughter as the lusty old man thinking of marrying the young </a:t>
            </a:r>
            <a:r>
              <a:rPr lang="en-US" sz="1800" dirty="0" smtClean="0"/>
              <a:t>and beautiful </a:t>
            </a:r>
            <a:r>
              <a:rPr lang="en-US" sz="1800" dirty="0"/>
              <a:t>Phaedria. A major part of the play’s humour comes from the lavish </a:t>
            </a:r>
            <a:r>
              <a:rPr lang="en-US" sz="1800" dirty="0" smtClean="0"/>
              <a:t>and elaborate </a:t>
            </a:r>
            <a:r>
              <a:rPr lang="en-US" sz="1800" dirty="0"/>
              <a:t>preparations for his wedding. Plautus manages to draw an interesting </a:t>
            </a:r>
            <a:r>
              <a:rPr lang="en-US" sz="1800" dirty="0" smtClean="0"/>
              <a:t>parallel between </a:t>
            </a:r>
            <a:r>
              <a:rPr lang="en-US" sz="1800" dirty="0"/>
              <a:t>Euclio’s lust for </a:t>
            </a:r>
            <a:r>
              <a:rPr lang="en-US" sz="1800" dirty="0" smtClean="0"/>
              <a:t>his gold </a:t>
            </a:r>
            <a:r>
              <a:rPr lang="en-US" sz="1800" dirty="0"/>
              <a:t>and Megadorus’ lust for Phaedria. At the end of </a:t>
            </a:r>
            <a:r>
              <a:rPr lang="en-US" sz="1800" dirty="0" smtClean="0"/>
              <a:t>the play</a:t>
            </a:r>
            <a:r>
              <a:rPr lang="en-US" sz="1800" dirty="0"/>
              <a:t>, like Euclio, Megadorus too is shown to be kind-hearted when he allows </a:t>
            </a:r>
            <a:r>
              <a:rPr lang="en-US" sz="1800" dirty="0" smtClean="0"/>
              <a:t>Lyconides  </a:t>
            </a:r>
            <a:r>
              <a:rPr lang="en-US" sz="1800" dirty="0"/>
              <a:t>and Phaedria to be </a:t>
            </a:r>
            <a:r>
              <a:rPr lang="en-US" sz="1800" dirty="0" smtClean="0"/>
              <a:t>married.</a:t>
            </a:r>
            <a:endParaRPr lang="en-US" sz="1800" dirty="0"/>
          </a:p>
          <a:p>
            <a:pPr algn="just"/>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304800"/>
            <a:ext cx="8229600" cy="152400"/>
          </a:xfrm>
        </p:spPr>
        <p:txBody>
          <a:bodyPr>
            <a:normAutofit fontScale="90000"/>
          </a:bodyPr>
          <a:lstStyle/>
          <a:p>
            <a:endParaRPr lang="en-US" dirty="0"/>
          </a:p>
        </p:txBody>
      </p:sp>
      <p:sp>
        <p:nvSpPr>
          <p:cNvPr id="3" name="Content Placeholder 2"/>
          <p:cNvSpPr>
            <a:spLocks noGrp="1"/>
          </p:cNvSpPr>
          <p:nvPr>
            <p:ph idx="1"/>
          </p:nvPr>
        </p:nvSpPr>
        <p:spPr>
          <a:xfrm>
            <a:off x="228600" y="0"/>
            <a:ext cx="8763000" cy="6126163"/>
          </a:xfrm>
        </p:spPr>
        <p:txBody>
          <a:bodyPr>
            <a:normAutofit fontScale="62500" lnSpcReduction="20000"/>
          </a:bodyPr>
          <a:lstStyle/>
          <a:p>
            <a:pPr algn="just"/>
            <a:r>
              <a:rPr lang="en-US" dirty="0"/>
              <a:t>The third typical stock character Plautus uses in the play is the intelligent servant</a:t>
            </a:r>
            <a:r>
              <a:rPr lang="en-US" dirty="0" smtClean="0"/>
              <a:t>. Staphyla </a:t>
            </a:r>
            <a:r>
              <a:rPr lang="en-US" dirty="0"/>
              <a:t>is Euclio’s maid, yet is shown to be far more compassionate and sensible </a:t>
            </a:r>
            <a:r>
              <a:rPr lang="en-US" dirty="0" smtClean="0"/>
              <a:t>than he </a:t>
            </a:r>
            <a:r>
              <a:rPr lang="en-US" dirty="0"/>
              <a:t>is. Through the action of the play, she shows her concern for Euclio’s </a:t>
            </a:r>
            <a:r>
              <a:rPr lang="en-US" dirty="0" smtClean="0"/>
              <a:t>increasingly strange </a:t>
            </a:r>
            <a:r>
              <a:rPr lang="en-US" dirty="0"/>
              <a:t>behaviour, and for Phaedria’s pregnancy. Lyconides’ slave too is a </a:t>
            </a:r>
            <a:r>
              <a:rPr lang="en-US" dirty="0" smtClean="0"/>
              <a:t>clever character</a:t>
            </a:r>
            <a:r>
              <a:rPr lang="en-US" dirty="0"/>
              <a:t>, who is able to steal Euclio’s gold despite all his precautions</a:t>
            </a:r>
            <a:r>
              <a:rPr lang="en-US" dirty="0" smtClean="0"/>
              <a:t>. The </a:t>
            </a:r>
            <a:r>
              <a:rPr lang="en-US" dirty="0"/>
              <a:t>slave is a comic figure. He is a stock character—the intelligent servant who gets </a:t>
            </a:r>
            <a:r>
              <a:rPr lang="en-US" dirty="0" smtClean="0"/>
              <a:t>the better </a:t>
            </a:r>
            <a:r>
              <a:rPr lang="en-US" dirty="0"/>
              <a:t>of his masters. His soliloquy on stage—as he waits for Lyconides—reveals to </a:t>
            </a:r>
            <a:r>
              <a:rPr lang="en-US" dirty="0" smtClean="0"/>
              <a:t>the audience </a:t>
            </a:r>
            <a:r>
              <a:rPr lang="en-US" dirty="0"/>
              <a:t>what he thinks of himself. He enumerates the ways in which he has </a:t>
            </a:r>
            <a:r>
              <a:rPr lang="en-US" dirty="0" smtClean="0"/>
              <a:t>made himself </a:t>
            </a:r>
            <a:r>
              <a:rPr lang="en-US" dirty="0"/>
              <a:t>useful to his master. Lyconides is the youth Phaedria wants to marry, as she </a:t>
            </a:r>
            <a:r>
              <a:rPr lang="en-US" dirty="0" smtClean="0"/>
              <a:t>is expecting </a:t>
            </a:r>
            <a:r>
              <a:rPr lang="en-US" dirty="0"/>
              <a:t>his child</a:t>
            </a:r>
            <a:r>
              <a:rPr lang="en-US" dirty="0" smtClean="0"/>
              <a:t>. Along </a:t>
            </a:r>
            <a:r>
              <a:rPr lang="en-US" dirty="0"/>
              <a:t>with the other minor characters, like the steward and the cooks, the </a:t>
            </a:r>
            <a:r>
              <a:rPr lang="en-US" dirty="0" smtClean="0"/>
              <a:t>slave’s speeches </a:t>
            </a:r>
            <a:r>
              <a:rPr lang="en-US" dirty="0"/>
              <a:t>provide the audience with a lot of amusement. Lyconides’ slave plays </a:t>
            </a:r>
            <a:r>
              <a:rPr lang="en-US" dirty="0" smtClean="0"/>
              <a:t>a significant </a:t>
            </a:r>
            <a:r>
              <a:rPr lang="en-US" dirty="0"/>
              <a:t>role in the development of the plot. He overhears Euclio speaking aloud </a:t>
            </a:r>
            <a:r>
              <a:rPr lang="en-US" dirty="0" smtClean="0"/>
              <a:t>about the </a:t>
            </a:r>
            <a:r>
              <a:rPr lang="en-US" dirty="0"/>
              <a:t>location of his treasure and steals it, leading to Euclio’s total breakdown</a:t>
            </a:r>
            <a:r>
              <a:rPr lang="en-US" dirty="0" smtClean="0"/>
              <a:t>. This </a:t>
            </a:r>
            <a:r>
              <a:rPr lang="en-US" dirty="0"/>
              <a:t>incident is instrumental in Lyconides winning Euclio’s favour, when he manages </a:t>
            </a:r>
            <a:r>
              <a:rPr lang="en-US" dirty="0" smtClean="0"/>
              <a:t>to retrieve </a:t>
            </a:r>
            <a:r>
              <a:rPr lang="en-US" dirty="0"/>
              <a:t>Euclio’s gold and return it to him through Megadorus. This makes Euclio </a:t>
            </a:r>
            <a:r>
              <a:rPr lang="en-US" dirty="0" smtClean="0"/>
              <a:t>readily accept </a:t>
            </a:r>
            <a:r>
              <a:rPr lang="en-US" dirty="0"/>
              <a:t>him as Phaedria’s </a:t>
            </a:r>
            <a:r>
              <a:rPr lang="en-US" dirty="0" smtClean="0"/>
              <a:t>suitor. C</a:t>
            </a:r>
            <a:r>
              <a:rPr lang="en-US" dirty="0"/>
              <a:t>. Stace opines that the slave’s character is the key to understanding </a:t>
            </a:r>
            <a:r>
              <a:rPr lang="en-US" dirty="0" smtClean="0"/>
              <a:t>Plautine originality</a:t>
            </a:r>
            <a:r>
              <a:rPr lang="en-US" dirty="0"/>
              <a:t>. Plautus was known to have adapted Greek plays, yet it is in the </a:t>
            </a:r>
            <a:r>
              <a:rPr lang="en-US" dirty="0" smtClean="0"/>
              <a:t>characters that </a:t>
            </a:r>
            <a:r>
              <a:rPr lang="en-US" dirty="0"/>
              <a:t>he shows his originality when he brings in nuances which were not present in </a:t>
            </a:r>
            <a:r>
              <a:rPr lang="en-US" dirty="0" smtClean="0"/>
              <a:t>the original.  </a:t>
            </a:r>
            <a:r>
              <a:rPr lang="en-US" dirty="0"/>
              <a:t>Stace speaks of the different kinds of slaves that Plautus employs s </a:t>
            </a:r>
            <a:r>
              <a:rPr lang="en-US" dirty="0" smtClean="0"/>
              <a:t>characters in </a:t>
            </a:r>
            <a:r>
              <a:rPr lang="en-US" dirty="0"/>
              <a:t>the play. There are eight instances of the “servus </a:t>
            </a:r>
            <a:r>
              <a:rPr lang="en-US" dirty="0" smtClean="0"/>
              <a:t> callidus</a:t>
            </a:r>
            <a:r>
              <a:rPr lang="en-US" dirty="0"/>
              <a:t>”, or the “intriguing slave” </a:t>
            </a:r>
            <a:r>
              <a:rPr lang="en-US" dirty="0" smtClean="0"/>
              <a:t>in </a:t>
            </a:r>
            <a:r>
              <a:rPr lang="en-US" dirty="0"/>
              <a:t>his plays. Strobilus however, falls in the category of the ‘faithful slave’, who helps </a:t>
            </a:r>
            <a:r>
              <a:rPr lang="en-US" dirty="0" smtClean="0"/>
              <a:t>his master.</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28600"/>
          </a:xfrm>
        </p:spPr>
        <p:txBody>
          <a:bodyPr>
            <a:normAutofit fontScale="90000"/>
          </a:bodyPr>
          <a:lstStyle/>
          <a:p>
            <a:endParaRPr lang="en-US" dirty="0"/>
          </a:p>
        </p:txBody>
      </p:sp>
      <p:sp>
        <p:nvSpPr>
          <p:cNvPr id="3" name="Content Placeholder 2"/>
          <p:cNvSpPr>
            <a:spLocks noGrp="1"/>
          </p:cNvSpPr>
          <p:nvPr>
            <p:ph idx="1"/>
          </p:nvPr>
        </p:nvSpPr>
        <p:spPr>
          <a:xfrm>
            <a:off x="228600" y="152400"/>
            <a:ext cx="8915400" cy="6705600"/>
          </a:xfrm>
        </p:spPr>
        <p:txBody>
          <a:bodyPr>
            <a:noAutofit/>
          </a:bodyPr>
          <a:lstStyle/>
          <a:p>
            <a:r>
              <a:rPr lang="en-US" sz="2400" b="1" dirty="0">
                <a:solidFill>
                  <a:srgbClr val="00B050"/>
                </a:solidFill>
              </a:rPr>
              <a:t>The Women Characters</a:t>
            </a:r>
            <a:endParaRPr lang="en-US" sz="2400" dirty="0">
              <a:solidFill>
                <a:srgbClr val="00B050"/>
              </a:solidFill>
            </a:endParaRPr>
          </a:p>
          <a:p>
            <a:pPr algn="just"/>
            <a:r>
              <a:rPr lang="en-US" sz="2000" dirty="0"/>
              <a:t>A study of Plautine plays shows that in all the plays available to us, there are 154 </a:t>
            </a:r>
            <a:r>
              <a:rPr lang="en-US" sz="2000" dirty="0" smtClean="0"/>
              <a:t>male characters</a:t>
            </a:r>
            <a:r>
              <a:rPr lang="en-US" sz="2000" dirty="0"/>
              <a:t>, but only 54 female characters. In fact three of his plays don’t have </a:t>
            </a:r>
            <a:r>
              <a:rPr lang="en-US" sz="2000" dirty="0" smtClean="0"/>
              <a:t>any female characters—</a:t>
            </a:r>
            <a:r>
              <a:rPr lang="en-US" sz="2000" i="1" dirty="0" err="1" smtClean="0"/>
              <a:t>Captivi</a:t>
            </a:r>
            <a:r>
              <a:rPr lang="en-US" sz="2000" i="1" dirty="0"/>
              <a:t> </a:t>
            </a:r>
            <a:r>
              <a:rPr lang="en-US" sz="2000" dirty="0" smtClean="0"/>
              <a:t>,</a:t>
            </a:r>
            <a:r>
              <a:rPr lang="en-US" sz="2000" i="1" dirty="0" smtClean="0"/>
              <a:t>Pseudolus</a:t>
            </a:r>
            <a:r>
              <a:rPr lang="en-US" sz="2000" dirty="0"/>
              <a:t> </a:t>
            </a:r>
            <a:r>
              <a:rPr lang="en-US" sz="2000" dirty="0" smtClean="0"/>
              <a:t>and </a:t>
            </a:r>
            <a:r>
              <a:rPr lang="en-US" sz="2000" i="1" dirty="0" smtClean="0"/>
              <a:t>Trinummus </a:t>
            </a:r>
            <a:r>
              <a:rPr lang="en-US" sz="2000" dirty="0" smtClean="0"/>
              <a:t>Of </a:t>
            </a:r>
            <a:r>
              <a:rPr lang="en-US" sz="2000" dirty="0"/>
              <a:t>course, the major reason </a:t>
            </a:r>
            <a:r>
              <a:rPr lang="en-US" sz="2000" dirty="0" smtClean="0"/>
              <a:t>for this </a:t>
            </a:r>
            <a:r>
              <a:rPr lang="en-US" sz="2000" dirty="0"/>
              <a:t>is the non-availability of female actors. The female roles were performed by </a:t>
            </a:r>
            <a:r>
              <a:rPr lang="en-US" sz="2000" dirty="0" smtClean="0"/>
              <a:t>men, and </a:t>
            </a:r>
            <a:r>
              <a:rPr lang="en-US" sz="2000" dirty="0"/>
              <a:t>it was easier to give the women minor non-speaking parts. The Greeks did not </a:t>
            </a:r>
            <a:r>
              <a:rPr lang="en-US" sz="2000" dirty="0" smtClean="0"/>
              <a:t>have major </a:t>
            </a:r>
            <a:r>
              <a:rPr lang="en-US" sz="2000" dirty="0"/>
              <a:t>roles for women in their plays, and since Plautus’ plays were fashioned from them</a:t>
            </a:r>
            <a:r>
              <a:rPr lang="en-US" sz="2000" dirty="0" smtClean="0"/>
              <a:t>, he </a:t>
            </a:r>
            <a:r>
              <a:rPr lang="en-US" sz="2000" dirty="0"/>
              <a:t>too chose to follow the same convention. Further, it can be argued that </a:t>
            </a:r>
            <a:r>
              <a:rPr lang="en-US" sz="2000" dirty="0" smtClean="0"/>
              <a:t>as Plautus </a:t>
            </a:r>
            <a:r>
              <a:rPr lang="en-US" sz="2000" dirty="0"/>
              <a:t>shows against women is one that is a reflection of his society</a:t>
            </a:r>
            <a:r>
              <a:rPr lang="en-US" sz="2000" dirty="0" smtClean="0"/>
              <a:t>. In </a:t>
            </a:r>
            <a:r>
              <a:rPr lang="en-US" sz="2000" dirty="0"/>
              <a:t>Athenian </a:t>
            </a:r>
            <a:r>
              <a:rPr lang="en-US" sz="2000" dirty="0" smtClean="0"/>
              <a:t>and Roman </a:t>
            </a:r>
            <a:r>
              <a:rPr lang="en-US" sz="2000" dirty="0"/>
              <a:t>society, women were not expected to be seen in public. Their work was to </a:t>
            </a:r>
            <a:r>
              <a:rPr lang="en-US" sz="2000" dirty="0" smtClean="0"/>
              <a:t>take care </a:t>
            </a:r>
            <a:r>
              <a:rPr lang="en-US" sz="2000" dirty="0"/>
              <a:t>of their household and stay within the confines of their homes. Thus, the plays </a:t>
            </a:r>
            <a:r>
              <a:rPr lang="en-US" sz="2000" dirty="0" smtClean="0"/>
              <a:t>do not </a:t>
            </a:r>
            <a:r>
              <a:rPr lang="en-US" sz="2000" dirty="0"/>
              <a:t>have many women characters on the stage, and those that do come onstage </a:t>
            </a:r>
            <a:r>
              <a:rPr lang="en-US" sz="2000" dirty="0" smtClean="0"/>
              <a:t>belong to </a:t>
            </a:r>
            <a:r>
              <a:rPr lang="en-US" sz="2000" dirty="0"/>
              <a:t>the lower classes</a:t>
            </a:r>
            <a:r>
              <a:rPr lang="en-US" sz="2000" dirty="0" smtClean="0"/>
              <a:t>. Ann </a:t>
            </a:r>
            <a:r>
              <a:rPr lang="en-US" sz="2000" dirty="0"/>
              <a:t>Raia argues that Plautus’ female characters fall into </a:t>
            </a:r>
            <a:r>
              <a:rPr lang="en-US" sz="2000" dirty="0" smtClean="0"/>
              <a:t>five stereotypical categories—the</a:t>
            </a:r>
            <a:r>
              <a:rPr lang="en-US" sz="2000" i="1" dirty="0"/>
              <a:t> </a:t>
            </a:r>
            <a:r>
              <a:rPr lang="en-US" sz="2000" i="1" dirty="0" smtClean="0"/>
              <a:t>puella</a:t>
            </a:r>
            <a:r>
              <a:rPr lang="en-US" sz="2000" dirty="0" smtClean="0"/>
              <a:t>, the </a:t>
            </a:r>
            <a:r>
              <a:rPr lang="en-US" sz="2000" i="1" dirty="0" smtClean="0"/>
              <a:t>matrona</a:t>
            </a:r>
            <a:r>
              <a:rPr lang="en-US" sz="2000" dirty="0" smtClean="0"/>
              <a:t>, the </a:t>
            </a:r>
            <a:r>
              <a:rPr lang="en-US" sz="2000" i="1" dirty="0" smtClean="0"/>
              <a:t>meretrix</a:t>
            </a:r>
            <a:r>
              <a:rPr lang="en-US" sz="2000" i="1" dirty="0"/>
              <a:t> </a:t>
            </a:r>
            <a:r>
              <a:rPr lang="en-US" sz="2000" dirty="0" smtClean="0"/>
              <a:t>, the </a:t>
            </a:r>
            <a:r>
              <a:rPr lang="en-US" sz="2000" i="1" dirty="0" smtClean="0"/>
              <a:t>ancilla</a:t>
            </a:r>
            <a:r>
              <a:rPr lang="en-US" sz="2000" dirty="0"/>
              <a:t> </a:t>
            </a:r>
            <a:r>
              <a:rPr lang="en-US" sz="2000" dirty="0" smtClean="0"/>
              <a:t>and the </a:t>
            </a:r>
            <a:r>
              <a:rPr lang="en-US" sz="2000" i="1" dirty="0" smtClean="0"/>
              <a:t>anus</a:t>
            </a:r>
            <a:r>
              <a:rPr lang="en-US" sz="2000" dirty="0" smtClean="0"/>
              <a:t>. The </a:t>
            </a:r>
            <a:r>
              <a:rPr lang="en-US" sz="2000" i="1" dirty="0" smtClean="0"/>
              <a:t>puella </a:t>
            </a:r>
            <a:r>
              <a:rPr lang="en-US" sz="2000" dirty="0" smtClean="0"/>
              <a:t>is </a:t>
            </a:r>
            <a:r>
              <a:rPr lang="en-US" sz="2000" dirty="0"/>
              <a:t>the </a:t>
            </a:r>
            <a:r>
              <a:rPr lang="en-US" sz="2000" dirty="0" smtClean="0"/>
              <a:t>young maiden</a:t>
            </a:r>
            <a:r>
              <a:rPr lang="en-US" sz="2000" dirty="0"/>
              <a:t>, who the young hero may want to seduce. </a:t>
            </a:r>
            <a:r>
              <a:rPr lang="en-US" sz="2000" dirty="0" smtClean="0"/>
              <a:t>The </a:t>
            </a:r>
            <a:r>
              <a:rPr lang="en-US" sz="2000" i="1" dirty="0" smtClean="0"/>
              <a:t>matrona</a:t>
            </a:r>
            <a:r>
              <a:rPr lang="en-US" sz="2000" dirty="0"/>
              <a:t> is the married woman</a:t>
            </a:r>
            <a:r>
              <a:rPr lang="en-US" sz="2000" dirty="0" smtClean="0"/>
              <a:t>, the </a:t>
            </a:r>
            <a:r>
              <a:rPr lang="en-US" sz="2000" i="1" dirty="0" smtClean="0"/>
              <a:t>meretrix</a:t>
            </a:r>
            <a:r>
              <a:rPr lang="en-US" sz="2000" i="1" dirty="0"/>
              <a:t> </a:t>
            </a:r>
            <a:r>
              <a:rPr lang="en-US" sz="2000" dirty="0"/>
              <a:t> the courtesan, </a:t>
            </a:r>
            <a:r>
              <a:rPr lang="en-US" sz="2000" dirty="0" smtClean="0"/>
              <a:t>the </a:t>
            </a:r>
            <a:r>
              <a:rPr lang="en-US" sz="2000" i="1" dirty="0" smtClean="0"/>
              <a:t>ancilla</a:t>
            </a:r>
            <a:r>
              <a:rPr lang="en-US" sz="2000" dirty="0"/>
              <a:t> the handmaid and the anus </a:t>
            </a:r>
            <a:r>
              <a:rPr lang="en-US" sz="2000" dirty="0" smtClean="0"/>
              <a:t>the old </a:t>
            </a:r>
            <a:r>
              <a:rPr lang="en-US" sz="2000" dirty="0"/>
              <a:t>woman. </a:t>
            </a:r>
            <a:r>
              <a:rPr lang="en-US" sz="2000" dirty="0" smtClean="0"/>
              <a:t>In </a:t>
            </a:r>
            <a:r>
              <a:rPr lang="en-US" sz="2000" i="1" dirty="0" smtClean="0">
                <a:solidFill>
                  <a:srgbClr val="C00000"/>
                </a:solidFill>
              </a:rPr>
              <a:t>The </a:t>
            </a:r>
            <a:r>
              <a:rPr lang="en-US" sz="2000" i="1" dirty="0">
                <a:solidFill>
                  <a:srgbClr val="C00000"/>
                </a:solidFill>
              </a:rPr>
              <a:t>Pot of Gold</a:t>
            </a:r>
            <a:r>
              <a:rPr lang="en-US" sz="2000" i="1" dirty="0"/>
              <a:t> </a:t>
            </a:r>
            <a:r>
              <a:rPr lang="en-US" sz="2000" dirty="0" smtClean="0"/>
              <a:t>, </a:t>
            </a:r>
            <a:r>
              <a:rPr lang="en-US" sz="2000" dirty="0"/>
              <a:t>the three women characters all fit into a category. Staphyla is </a:t>
            </a:r>
            <a:r>
              <a:rPr lang="en-US" sz="2000" dirty="0" smtClean="0"/>
              <a:t>an </a:t>
            </a:r>
            <a:r>
              <a:rPr lang="en-US" sz="2000" i="1" dirty="0" smtClean="0"/>
              <a:t>anus</a:t>
            </a:r>
            <a:r>
              <a:rPr lang="en-US" sz="2000" dirty="0" smtClean="0"/>
              <a:t>, or </a:t>
            </a:r>
            <a:r>
              <a:rPr lang="en-US" sz="2000" dirty="0"/>
              <a:t>old woman, the sister is </a:t>
            </a:r>
            <a:r>
              <a:rPr lang="en-US" sz="2000" dirty="0" smtClean="0"/>
              <a:t>the</a:t>
            </a:r>
            <a:r>
              <a:rPr lang="en-US" sz="2000" i="1" dirty="0" smtClean="0"/>
              <a:t>matrona</a:t>
            </a:r>
            <a:r>
              <a:rPr lang="en-US" sz="2000" dirty="0" smtClean="0"/>
              <a:t>, </a:t>
            </a:r>
            <a:r>
              <a:rPr lang="en-US" sz="2000" dirty="0"/>
              <a:t>and Phaedria is </a:t>
            </a:r>
            <a:r>
              <a:rPr lang="en-US" sz="2000" dirty="0" smtClean="0"/>
              <a:t>the</a:t>
            </a:r>
            <a:r>
              <a:rPr lang="en-US" sz="2000" i="1" dirty="0"/>
              <a:t> </a:t>
            </a:r>
            <a:r>
              <a:rPr lang="en-US" sz="2000" i="1" dirty="0" smtClean="0"/>
              <a:t>puella.</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81000"/>
          </a:xfrm>
        </p:spPr>
        <p:txBody>
          <a:bodyPr>
            <a:normAutofit fontScale="90000"/>
          </a:bodyPr>
          <a:lstStyle/>
          <a:p>
            <a:endParaRPr lang="en-US" dirty="0"/>
          </a:p>
        </p:txBody>
      </p:sp>
      <p:sp>
        <p:nvSpPr>
          <p:cNvPr id="3" name="Content Placeholder 2"/>
          <p:cNvSpPr>
            <a:spLocks noGrp="1"/>
          </p:cNvSpPr>
          <p:nvPr>
            <p:ph idx="1"/>
          </p:nvPr>
        </p:nvSpPr>
        <p:spPr>
          <a:xfrm>
            <a:off x="304800" y="228600"/>
            <a:ext cx="8839200" cy="5897563"/>
          </a:xfrm>
        </p:spPr>
        <p:txBody>
          <a:bodyPr>
            <a:normAutofit fontScale="77500" lnSpcReduction="20000"/>
          </a:bodyPr>
          <a:lstStyle/>
          <a:p>
            <a:r>
              <a:rPr lang="en-US" dirty="0" smtClean="0">
                <a:solidFill>
                  <a:srgbClr val="00B050"/>
                </a:solidFill>
              </a:rPr>
              <a:t>S</a:t>
            </a:r>
            <a:r>
              <a:rPr lang="en-US" b="1" dirty="0" smtClean="0">
                <a:solidFill>
                  <a:srgbClr val="00B050"/>
                </a:solidFill>
              </a:rPr>
              <a:t>taphyla</a:t>
            </a:r>
          </a:p>
          <a:p>
            <a:r>
              <a:rPr lang="en-US" dirty="0" smtClean="0"/>
              <a:t>Despite Euclio’s poor treatment of her, Staphyla is a faithful servant to him and Phaedria. She is a un-dimensional character, whose only role is that of an elderly slave. She plays an important role in the story development since she informs the audience of Phaedria’s pregnant condition. Her exchanges with Euclio provide comedy and also affirm</a:t>
            </a:r>
          </a:p>
          <a:p>
            <a:r>
              <a:rPr lang="en-US" b="1" i="1" dirty="0" smtClean="0">
                <a:solidFill>
                  <a:srgbClr val="00B050"/>
                </a:solidFill>
              </a:rPr>
              <a:t>Lar Familiaris</a:t>
            </a:r>
            <a:r>
              <a:rPr lang="en-US" b="1" i="1" dirty="0" smtClean="0"/>
              <a:t>’ </a:t>
            </a:r>
            <a:endParaRPr lang="en-US" b="1" dirty="0" smtClean="0"/>
          </a:p>
          <a:p>
            <a:r>
              <a:rPr lang="en-US" dirty="0" smtClean="0"/>
              <a:t> description of Euclio’s nature. Her speeches throw light on Euclio’s character as a miserly wretch. Her speech puts Euclio in place, when she says that the house is so dirty that Dame Fortune would never set foot in it. She is an old woman, and even though she has served as Euclio’s housekeeper for a long time, he does not trust her and treats her unkindly. Her presence in the play may not contribute to the action, yet her character serves to highlight the theme of the play—the futility of greed. Staphyla is sympathetic to Phaedria’s condition and wants to protect her from social ostracism.</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81000"/>
          </a:xfrm>
        </p:spPr>
        <p:txBody>
          <a:bodyPr>
            <a:normAutofit fontScale="90000"/>
          </a:bodyPr>
          <a:lstStyle/>
          <a:p>
            <a:endParaRPr lang="en-US" dirty="0"/>
          </a:p>
        </p:txBody>
      </p:sp>
      <p:sp>
        <p:nvSpPr>
          <p:cNvPr id="3" name="Content Placeholder 2"/>
          <p:cNvSpPr>
            <a:spLocks noGrp="1"/>
          </p:cNvSpPr>
          <p:nvPr>
            <p:ph idx="1"/>
          </p:nvPr>
        </p:nvSpPr>
        <p:spPr>
          <a:xfrm>
            <a:off x="-304800" y="0"/>
            <a:ext cx="9448800" cy="6858000"/>
          </a:xfrm>
        </p:spPr>
        <p:txBody>
          <a:bodyPr>
            <a:noAutofit/>
          </a:bodyPr>
          <a:lstStyle/>
          <a:p>
            <a:pPr algn="just"/>
            <a:r>
              <a:rPr lang="en-US" sz="2000" b="1" dirty="0" smtClean="0">
                <a:solidFill>
                  <a:srgbClr val="00B050"/>
                </a:solidFill>
              </a:rPr>
              <a:t>Eunomia </a:t>
            </a:r>
          </a:p>
          <a:p>
            <a:pPr algn="just"/>
            <a:r>
              <a:rPr lang="en-US" sz="2000" dirty="0" smtClean="0"/>
              <a:t>Eunomia </a:t>
            </a:r>
            <a:r>
              <a:rPr lang="en-US" sz="2000" dirty="0"/>
              <a:t>is </a:t>
            </a:r>
            <a:r>
              <a:rPr lang="en-US" sz="2000" dirty="0" smtClean="0"/>
              <a:t>a </a:t>
            </a:r>
            <a:r>
              <a:rPr lang="en-US" sz="2000" i="1" dirty="0" smtClean="0"/>
              <a:t>matrona</a:t>
            </a:r>
            <a:r>
              <a:rPr lang="en-US" sz="2000" dirty="0" smtClean="0"/>
              <a:t>, </a:t>
            </a:r>
            <a:r>
              <a:rPr lang="en-US" sz="2000" dirty="0"/>
              <a:t>and her conversation with Megadorus presents a </a:t>
            </a:r>
            <a:r>
              <a:rPr lang="en-US" sz="2000" dirty="0" smtClean="0"/>
              <a:t>very stereotypical </a:t>
            </a:r>
            <a:r>
              <a:rPr lang="en-US" sz="2000" dirty="0"/>
              <a:t>picture of women. For instance she says women often talk too much. </a:t>
            </a:r>
            <a:r>
              <a:rPr lang="en-US" sz="2000" dirty="0" smtClean="0"/>
              <a:t>She appears </a:t>
            </a:r>
            <a:r>
              <a:rPr lang="en-US" sz="2000" dirty="0"/>
              <a:t>twice on stage in the course of the play. As Megadorus’ sister, she shows </a:t>
            </a:r>
            <a:r>
              <a:rPr lang="en-US" sz="2000" dirty="0" smtClean="0"/>
              <a:t>her concern </a:t>
            </a:r>
            <a:r>
              <a:rPr lang="en-US" sz="2000" dirty="0"/>
              <a:t>that he is not married yet, and suggests a middle-aged woman for him. It is </a:t>
            </a:r>
            <a:r>
              <a:rPr lang="en-US" sz="2000" dirty="0" smtClean="0"/>
              <a:t>to Eunomia </a:t>
            </a:r>
            <a:r>
              <a:rPr lang="en-US" sz="2000" dirty="0"/>
              <a:t>that Megadorus reveals that he wishes to marry Phaedria. In her </a:t>
            </a:r>
            <a:r>
              <a:rPr lang="en-US" sz="2000" dirty="0" smtClean="0"/>
              <a:t>second appearance </a:t>
            </a:r>
            <a:r>
              <a:rPr lang="en-US" sz="2000" dirty="0"/>
              <a:t>Eunomia tries to dissuade her brother from his decision as she wants </a:t>
            </a:r>
            <a:r>
              <a:rPr lang="en-US" sz="2000" dirty="0" smtClean="0"/>
              <a:t>her son </a:t>
            </a:r>
            <a:r>
              <a:rPr lang="en-US" sz="2000" dirty="0"/>
              <a:t>to marry Phaedria. As with all of </a:t>
            </a:r>
            <a:r>
              <a:rPr lang="en-US" sz="2000" dirty="0" smtClean="0"/>
              <a:t>Plautus’ </a:t>
            </a:r>
            <a:r>
              <a:rPr lang="en-US" sz="2000" i="1" dirty="0" smtClean="0"/>
              <a:t>matronas</a:t>
            </a:r>
            <a:r>
              <a:rPr lang="en-US" sz="2000" dirty="0" smtClean="0"/>
              <a:t>, </a:t>
            </a:r>
            <a:r>
              <a:rPr lang="en-US" sz="2000" dirty="0"/>
              <a:t>Eunomia too is </a:t>
            </a:r>
            <a:r>
              <a:rPr lang="en-US" sz="2000" dirty="0" smtClean="0"/>
              <a:t>an unsympathetic </a:t>
            </a:r>
            <a:r>
              <a:rPr lang="en-US" sz="2000" dirty="0"/>
              <a:t>figure. However, since her role as mother and sister is the </a:t>
            </a:r>
            <a:r>
              <a:rPr lang="en-US" sz="2000" dirty="0" smtClean="0"/>
              <a:t>one highlighted </a:t>
            </a:r>
            <a:r>
              <a:rPr lang="en-US" sz="2000" dirty="0"/>
              <a:t>in the play, she does not appear shrewish and cunning like </a:t>
            </a:r>
            <a:r>
              <a:rPr lang="en-US" sz="2000" dirty="0" smtClean="0"/>
              <a:t>most </a:t>
            </a:r>
            <a:r>
              <a:rPr lang="en-US" sz="2000" i="1" dirty="0" smtClean="0"/>
              <a:t>matrona </a:t>
            </a:r>
          </a:p>
          <a:p>
            <a:pPr algn="just"/>
            <a:r>
              <a:rPr lang="en-US" sz="2000" b="1" dirty="0" smtClean="0">
                <a:solidFill>
                  <a:srgbClr val="00B050"/>
                </a:solidFill>
              </a:rPr>
              <a:t>Phaedria</a:t>
            </a:r>
          </a:p>
          <a:p>
            <a:pPr algn="just"/>
            <a:r>
              <a:rPr lang="en-US" sz="2000" dirty="0" smtClean="0"/>
              <a:t>Phaedria </a:t>
            </a:r>
            <a:r>
              <a:rPr lang="en-US" sz="2000" dirty="0"/>
              <a:t>is </a:t>
            </a:r>
            <a:r>
              <a:rPr lang="en-US" sz="2000" dirty="0" smtClean="0"/>
              <a:t>a </a:t>
            </a:r>
            <a:r>
              <a:rPr lang="en-US" sz="2000" i="1" dirty="0" smtClean="0"/>
              <a:t>puella</a:t>
            </a:r>
            <a:r>
              <a:rPr lang="en-US" sz="2000" dirty="0" smtClean="0"/>
              <a:t>—she </a:t>
            </a:r>
            <a:r>
              <a:rPr lang="en-US" sz="2000" dirty="0"/>
              <a:t>is the object of the young hero’s affection, and it her </a:t>
            </a:r>
            <a:r>
              <a:rPr lang="en-US" sz="2000" dirty="0" smtClean="0"/>
              <a:t>marriage which </a:t>
            </a:r>
            <a:r>
              <a:rPr lang="en-US" sz="2000" dirty="0"/>
              <a:t>will signal the happy ending of the play</a:t>
            </a:r>
            <a:r>
              <a:rPr lang="en-US" sz="2000" dirty="0" smtClean="0"/>
              <a:t>. All </a:t>
            </a:r>
            <a:r>
              <a:rPr lang="en-US" sz="2000" dirty="0"/>
              <a:t>the actors in Plautus’ time were men</a:t>
            </a:r>
            <a:r>
              <a:rPr lang="en-US" sz="2000" dirty="0" smtClean="0"/>
              <a:t>, and </a:t>
            </a:r>
            <a:r>
              <a:rPr lang="en-US" sz="2000" dirty="0"/>
              <a:t>so, interestingly, Phaedria never makes an appearance on stage, even though </a:t>
            </a:r>
            <a:r>
              <a:rPr lang="en-US" sz="2000" dirty="0" smtClean="0"/>
              <a:t>we hear </a:t>
            </a:r>
            <a:r>
              <a:rPr lang="en-US" sz="2000" dirty="0"/>
              <a:t>her screams during her labour. She is mentioned by the other </a:t>
            </a:r>
            <a:r>
              <a:rPr lang="en-US" sz="2000" dirty="0" smtClean="0"/>
              <a:t>characters. </a:t>
            </a:r>
            <a:r>
              <a:rPr lang="en-US" sz="2000" i="1" dirty="0" smtClean="0"/>
              <a:t>LarFamiliaris </a:t>
            </a:r>
            <a:r>
              <a:rPr lang="en-US" sz="2000" dirty="0" smtClean="0"/>
              <a:t>speaks </a:t>
            </a:r>
            <a:r>
              <a:rPr lang="en-US" sz="2000" dirty="0"/>
              <a:t>of her devotion to him. He also apprises the audience of her </a:t>
            </a:r>
            <a:r>
              <a:rPr lang="en-US" sz="2000" dirty="0" smtClean="0"/>
              <a:t>seduction by </a:t>
            </a:r>
            <a:r>
              <a:rPr lang="en-US" sz="2000" dirty="0"/>
              <a:t>Lyconides</a:t>
            </a:r>
            <a:r>
              <a:rPr lang="en-US" sz="2000" dirty="0" smtClean="0"/>
              <a:t>. Phaedria’s </a:t>
            </a:r>
            <a:r>
              <a:rPr lang="en-US" sz="2000" dirty="0"/>
              <a:t>future has been decided by her father in her absence. First </a:t>
            </a:r>
            <a:r>
              <a:rPr lang="en-US" sz="2000" dirty="0" smtClean="0"/>
              <a:t>he decided </a:t>
            </a:r>
            <a:r>
              <a:rPr lang="en-US" sz="2000" dirty="0"/>
              <a:t>to marry her to Megadorus, and later, at Megadorus’ behest, and at the </a:t>
            </a:r>
            <a:r>
              <a:rPr lang="en-US" sz="2000" dirty="0" smtClean="0"/>
              <a:t>return of </a:t>
            </a:r>
            <a:r>
              <a:rPr lang="en-US" sz="2000" dirty="0"/>
              <a:t>his gold, to Lyconides. Since she cannot make any contribution to the action of </a:t>
            </a:r>
            <a:r>
              <a:rPr lang="en-US" sz="2000" dirty="0" smtClean="0"/>
              <a:t>the play</a:t>
            </a:r>
            <a:r>
              <a:rPr lang="en-US" sz="2000" dirty="0"/>
              <a:t>, she doesn’t appear on the stage at all. She is completely under her father’s control</a:t>
            </a:r>
            <a:r>
              <a:rPr lang="en-US" sz="2000" dirty="0" smtClean="0"/>
              <a:t>. Her </a:t>
            </a:r>
            <a:r>
              <a:rPr lang="en-US" sz="2000" dirty="0"/>
              <a:t>name does appear in the list of characters, so it is possible that she may </a:t>
            </a:r>
            <a:r>
              <a:rPr lang="en-US" sz="2000" dirty="0" smtClean="0"/>
              <a:t>have appeared </a:t>
            </a:r>
            <a:r>
              <a:rPr lang="en-US" sz="2000" dirty="0"/>
              <a:t>at the end of the play</a:t>
            </a:r>
            <a:r>
              <a:rPr lang="en-US" sz="2000" dirty="0" smtClean="0"/>
              <a:t>.</a:t>
            </a: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
          </a:xfrm>
        </p:spPr>
        <p:txBody>
          <a:bodyPr>
            <a:normAutofit fontScale="90000"/>
          </a:bodyPr>
          <a:lstStyle/>
          <a:p>
            <a:endParaRPr lang="en-US" dirty="0"/>
          </a:p>
        </p:txBody>
      </p:sp>
      <p:sp>
        <p:nvSpPr>
          <p:cNvPr id="3" name="Content Placeholder 2"/>
          <p:cNvSpPr>
            <a:spLocks noGrp="1"/>
          </p:cNvSpPr>
          <p:nvPr>
            <p:ph idx="1"/>
          </p:nvPr>
        </p:nvSpPr>
        <p:spPr>
          <a:xfrm>
            <a:off x="152400" y="0"/>
            <a:ext cx="8991600" cy="6858000"/>
          </a:xfrm>
        </p:spPr>
        <p:txBody>
          <a:bodyPr>
            <a:normAutofit fontScale="77500" lnSpcReduction="20000"/>
          </a:bodyPr>
          <a:lstStyle/>
          <a:p>
            <a:r>
              <a:rPr lang="en-US" sz="3600" b="1" dirty="0" smtClean="0">
                <a:solidFill>
                  <a:srgbClr val="00B050"/>
                </a:solidFill>
              </a:rPr>
              <a:t>The Role of Lar Familiaris</a:t>
            </a:r>
            <a:r>
              <a:rPr lang="en-US" sz="2400" b="1" dirty="0" smtClean="0"/>
              <a:t> </a:t>
            </a:r>
          </a:p>
          <a:p>
            <a:pPr algn="just"/>
            <a:r>
              <a:rPr lang="en-US" b="1" dirty="0" smtClean="0"/>
              <a:t> </a:t>
            </a:r>
            <a:r>
              <a:rPr lang="en-US" i="1" dirty="0" smtClean="0"/>
              <a:t>Lar Familiar </a:t>
            </a:r>
            <a:r>
              <a:rPr lang="en-US" i="1" dirty="0" smtClean="0"/>
              <a:t> </a:t>
            </a:r>
            <a:r>
              <a:rPr lang="en-US" dirty="0" smtClean="0"/>
              <a:t> is the household god of Euclio’s house. While the miserly Euclio does not worship</a:t>
            </a:r>
            <a:r>
              <a:rPr lang="en-US" dirty="0"/>
              <a:t> </a:t>
            </a:r>
            <a:r>
              <a:rPr lang="en-US" i="1" dirty="0" smtClean="0"/>
              <a:t>Lar Familiaris</a:t>
            </a:r>
            <a:r>
              <a:rPr lang="en-US" dirty="0" smtClean="0"/>
              <a:t>, his daughter Phaedria performs the necessary ceremonies to appease the resident spirit of the house. He is the first character to come onto the stage. Since he is a God, he is not visible to the characters of the play. </a:t>
            </a:r>
            <a:r>
              <a:rPr lang="en-US" i="1" dirty="0" smtClean="0"/>
              <a:t>Lar Familiaris</a:t>
            </a:r>
            <a:r>
              <a:rPr lang="en-US" dirty="0" smtClean="0"/>
              <a:t> presents the Prologue of the play, which sets the stage for the action that follows. It is by </a:t>
            </a:r>
            <a:r>
              <a:rPr lang="en-US" i="1" dirty="0" smtClean="0"/>
              <a:t>LarFamiliaris</a:t>
            </a:r>
            <a:r>
              <a:rPr lang="en-US" i="1" dirty="0"/>
              <a:t> </a:t>
            </a:r>
            <a:r>
              <a:rPr lang="en-US" dirty="0" smtClean="0"/>
              <a:t> that the audience is informed that Euclio’s grandfather, being a great miser, had buried a pot of gold in the central hall of his house. This wealth had remained undiscovered until </a:t>
            </a:r>
            <a:r>
              <a:rPr lang="en-US" i="1" dirty="0" smtClean="0"/>
              <a:t>Lar Familiaris</a:t>
            </a:r>
            <a:r>
              <a:rPr lang="en-US" dirty="0" smtClean="0"/>
              <a:t>, in his pity for Euclio’s impoverished condition, and his appreciation of Phaedria’s devotion, guided Euclio to the treasure. As the household deity ,</a:t>
            </a:r>
            <a:r>
              <a:rPr lang="en-US" i="1" dirty="0" smtClean="0"/>
              <a:t>Lar Familiaris</a:t>
            </a:r>
            <a:r>
              <a:rPr lang="en-US" dirty="0" smtClean="0"/>
              <a:t> seems to influence the action. As he announces in his Prologue, he influences Megadorus to wish to marry Phaedria. Megadorus has not married earlier, so his sudden interest in marrying Phaedria has a simple explanation here. </a:t>
            </a:r>
            <a:r>
              <a:rPr lang="en-US" i="1" dirty="0" smtClean="0"/>
              <a:t>Lar Familiaris</a:t>
            </a:r>
            <a:r>
              <a:rPr lang="en-US" dirty="0" smtClean="0"/>
              <a:t> also tells the audience in the Prologue that Phaedria has been seduced by Lyconides, Megadorus’ nephew, and she is now expecting their child.</a:t>
            </a:r>
          </a:p>
          <a:p>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Autofit/>
          </a:bodyPr>
          <a:lstStyle/>
          <a:p>
            <a:pPr algn="just"/>
            <a:r>
              <a:rPr lang="en-US" sz="1800" b="1" dirty="0">
                <a:solidFill>
                  <a:srgbClr val="C00000"/>
                </a:solidFill>
              </a:rPr>
              <a:t>Euclio</a:t>
            </a:r>
            <a:endParaRPr lang="en-US" sz="1800" dirty="0">
              <a:solidFill>
                <a:srgbClr val="C00000"/>
              </a:solidFill>
            </a:endParaRPr>
          </a:p>
          <a:p>
            <a:pPr algn="just"/>
            <a:r>
              <a:rPr lang="en-US" sz="1800" dirty="0"/>
              <a:t>Euclio </a:t>
            </a:r>
            <a:r>
              <a:rPr lang="en-US" sz="1800" dirty="0" smtClean="0"/>
              <a:t>, </a:t>
            </a:r>
            <a:r>
              <a:rPr lang="en-US" sz="1800" dirty="0"/>
              <a:t>an old miser intent on hiding from others his possession of a pot of gold hidden by his miserly grandfather but revealed to him in its hiding place by his household god. Wishing to use the gold as a dowry to help his daughter Phaedria get a husband, Euclio hides it again, pretends poverty, and suspects everyone of trying to rob him or trick him out of his treasure. Unsure of Megadorus’ sincerity, he nevertheless agrees to let him marry Phaedria because of his willingness to take her without a dowry and to pay the wedding expenses. After the withdrawal of Megadorus as a suitor and the return of the stolen gold by Lyconides, Euclio accepts the young man as a son-in-law and even gives the gold to the newly wedded couple. The story of Euclio is probably based on one of Menander’s lost comedies</a:t>
            </a:r>
            <a:r>
              <a:rPr lang="en-US" sz="1800" dirty="0" smtClean="0"/>
              <a:t>.</a:t>
            </a:r>
            <a:endParaRPr lang="en-US" sz="1800" dirty="0"/>
          </a:p>
          <a:p>
            <a:pPr algn="just"/>
            <a:r>
              <a:rPr lang="en-US" sz="1800" b="1" dirty="0">
                <a:solidFill>
                  <a:srgbClr val="C00000"/>
                </a:solidFill>
              </a:rPr>
              <a:t>Megadorus</a:t>
            </a:r>
            <a:endParaRPr lang="en-US" sz="1800" dirty="0">
              <a:solidFill>
                <a:srgbClr val="C00000"/>
              </a:solidFill>
            </a:endParaRPr>
          </a:p>
          <a:p>
            <a:pPr algn="just"/>
            <a:r>
              <a:rPr lang="en-US" sz="1800" dirty="0" smtClean="0"/>
              <a:t>Megadorus, </a:t>
            </a:r>
            <a:r>
              <a:rPr lang="en-US" sz="1800" dirty="0"/>
              <a:t>Euclio’s rich old neighbor. Scornful of marriage to a wealthy woman of high station who would squander his money and who might try to order him about, he is attracted to Phaedria because of her poverty, and he is willing to marry her without a dowry. For Lyconides’ sake, he gives up his marriage plans so that his nephew may have her. The playwright uses Megadorus as a mouthpiece for satirizing rich women and their expensive tastes</a:t>
            </a:r>
            <a:r>
              <a:rPr lang="en-US" sz="1800" dirty="0" smtClean="0"/>
              <a:t>.</a:t>
            </a:r>
            <a:endParaRPr lang="en-US" sz="1800" dirty="0"/>
          </a:p>
          <a:p>
            <a:pPr algn="just"/>
            <a:r>
              <a:rPr lang="en-US" sz="1800" b="1" dirty="0" smtClean="0">
                <a:solidFill>
                  <a:srgbClr val="C00000"/>
                </a:solidFill>
              </a:rPr>
              <a:t>Lyconides</a:t>
            </a:r>
            <a:endParaRPr lang="en-US" sz="1800" dirty="0">
              <a:solidFill>
                <a:srgbClr val="C00000"/>
              </a:solidFill>
            </a:endParaRPr>
          </a:p>
          <a:p>
            <a:pPr algn="just"/>
            <a:r>
              <a:rPr lang="en-US" sz="1800" dirty="0"/>
              <a:t>Lyconides </a:t>
            </a:r>
            <a:r>
              <a:rPr lang="en-US" sz="1800" dirty="0" smtClean="0"/>
              <a:t>, </a:t>
            </a:r>
            <a:r>
              <a:rPr lang="en-US" sz="1800" dirty="0"/>
              <a:t>Eunomia’s son, in love with Phaedria, whom he deflowered while drunk and whom he wishes to marry. He confesses his deed to Eunomia and asks her aid in getting Megadorus to let him marry Phaedria. Thinking Euclio has discovered his guilt, he confesses and begs forgiveness, only to be thought confessing the theft of Euclio’s gold. He recovers the gold from the real thief, returns it, and gets both Phaedria and the gold with Euclio’s blessing.</a:t>
            </a:r>
          </a:p>
          <a:p>
            <a:pPr algn="just"/>
            <a:endParaRPr lang="en-US"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1242</Words>
  <Application>Microsoft Office PowerPoint</Application>
  <PresentationFormat>On-screen Show (4:3)</PresentationFormat>
  <Paragraphs>23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The Pot Of Gold  -Plautus.</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Pot Of Gold  -Plautus.</dc:title>
  <dc:creator>SARADA</dc:creator>
  <cp:lastModifiedBy>SARADA</cp:lastModifiedBy>
  <cp:revision>7</cp:revision>
  <dcterms:created xsi:type="dcterms:W3CDTF">2020-05-10T15:57:34Z</dcterms:created>
  <dcterms:modified xsi:type="dcterms:W3CDTF">2020-05-10T17:00:09Z</dcterms:modified>
</cp:coreProperties>
</file>